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DC181-FCE3-4163-BE87-4041DAFB592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2C672-41C4-4BC6-985B-511CC30CF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3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28146-54CF-47FC-9569-D31B61E4B78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32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6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8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067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3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76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42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00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4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5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2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6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8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0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0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4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920C-1ECA-4EF8-9FE5-D690104C00DB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572BB-3358-495F-90C0-8B311DFF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45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928" y="2733709"/>
            <a:ext cx="8357528" cy="13730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Colligative Properties: </a:t>
            </a:r>
            <a:br>
              <a:rPr lang="en-US" dirty="0" smtClean="0"/>
            </a:br>
            <a:r>
              <a:rPr lang="en-US" dirty="0" smtClean="0"/>
              <a:t>Vapor and </a:t>
            </a:r>
            <a:r>
              <a:rPr lang="en-US" smtClean="0"/>
              <a:t>Osmotic Pressures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solidFill>
                  <a:schemeClr val="accent4">
                    <a:lumMod val="75000"/>
                  </a:schemeClr>
                </a:solidFill>
              </a:rPr>
              <a:t>Section </a:t>
            </a:r>
            <a:r>
              <a:rPr lang="en-US" sz="5000" b="1" dirty="0" smtClean="0">
                <a:solidFill>
                  <a:schemeClr val="accent4">
                    <a:lumMod val="75000"/>
                  </a:schemeClr>
                </a:solidFill>
              </a:rPr>
              <a:t>6</a:t>
            </a:r>
            <a:endParaRPr lang="en-US" sz="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5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466090"/>
            <a:ext cx="6896100" cy="583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VAPOR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Molecules of a liquid will escape and exist as gases above the liquid</a:t>
            </a:r>
          </a:p>
          <a:p>
            <a:r>
              <a:rPr lang="en-US" sz="3200" dirty="0" smtClean="0"/>
              <a:t>Eventually enough vapor escapes and an equilibrium results</a:t>
            </a:r>
          </a:p>
          <a:p>
            <a:r>
              <a:rPr lang="en-US" sz="3200" dirty="0" smtClean="0"/>
              <a:t>The pressure of the gas molecules above the liquid is called its </a:t>
            </a:r>
            <a:r>
              <a:rPr lang="en-US" sz="3200" b="1" dirty="0" smtClean="0">
                <a:solidFill>
                  <a:srgbClr val="FFFF00"/>
                </a:solidFill>
              </a:rPr>
              <a:t>vapor pressure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0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Formula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31" y="2336873"/>
            <a:ext cx="11900170" cy="396665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altLang="en-US" sz="4400" i="1" dirty="0" smtClean="0"/>
              <a:t>P</a:t>
            </a:r>
            <a:r>
              <a:rPr lang="en-US" altLang="en-US" sz="4400" dirty="0" smtClean="0"/>
              <a:t> </a:t>
            </a:r>
            <a:r>
              <a:rPr lang="en-US" altLang="en-US" sz="4400" dirty="0"/>
              <a:t>= </a:t>
            </a:r>
            <a:r>
              <a:rPr lang="en-US" altLang="en-US" sz="4400" i="1" dirty="0" smtClean="0"/>
              <a:t>XP</a:t>
            </a:r>
            <a:r>
              <a:rPr lang="en-US" altLang="en-US" sz="4400" dirty="0" smtClean="0">
                <a:sym typeface="Symbol" panose="05050102010706020507" pitchFamily="18" charset="2"/>
              </a:rPr>
              <a:t></a:t>
            </a:r>
            <a:endParaRPr lang="en-US" altLang="en-US" sz="4400" baseline="-25000" dirty="0">
              <a:sym typeface="Symbol" panose="05050102010706020507" pitchFamily="18" charset="2"/>
            </a:endParaRPr>
          </a:p>
          <a:p>
            <a:pPr algn="ctr">
              <a:buFontTx/>
              <a:buNone/>
            </a:pPr>
            <a:endParaRPr lang="en-US" altLang="en-US" sz="4400" baseline="-25000" dirty="0">
              <a:sym typeface="Symbol" panose="05050102010706020507" pitchFamily="18" charset="2"/>
            </a:endParaRPr>
          </a:p>
          <a:p>
            <a:pPr algn="ctr">
              <a:buFontTx/>
              <a:buNone/>
            </a:pPr>
            <a:endParaRPr lang="en-US" altLang="en-US" dirty="0"/>
          </a:p>
          <a:p>
            <a:pPr lvl="1">
              <a:buFontTx/>
              <a:buChar char="•"/>
            </a:pPr>
            <a:r>
              <a:rPr lang="en-US" altLang="en-US" sz="3200" i="1" dirty="0" smtClean="0"/>
              <a:t>P is the vapor pressure of a solution</a:t>
            </a:r>
          </a:p>
          <a:p>
            <a:pPr lvl="1">
              <a:buFontTx/>
              <a:buChar char="•"/>
            </a:pPr>
            <a:r>
              <a:rPr lang="en-US" altLang="en-US" sz="3200" i="1" dirty="0" smtClean="0"/>
              <a:t>X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is the mole fraction </a:t>
            </a:r>
            <a:r>
              <a:rPr lang="en-US" altLang="en-US" sz="3200" dirty="0" smtClean="0"/>
              <a:t>(moles of SOLVENT over total moles)</a:t>
            </a:r>
            <a:endParaRPr lang="en-US" altLang="en-US" sz="3200" b="1" dirty="0"/>
          </a:p>
          <a:p>
            <a:pPr lvl="1">
              <a:buFontTx/>
              <a:buChar char="•"/>
            </a:pPr>
            <a:r>
              <a:rPr lang="en-US" altLang="en-US" sz="3200" i="1" dirty="0"/>
              <a:t>P</a:t>
            </a:r>
            <a:r>
              <a:rPr lang="en-US" altLang="en-US" sz="3200" dirty="0" smtClean="0">
                <a:sym typeface="Symbol" panose="05050102010706020507" pitchFamily="18" charset="2"/>
              </a:rPr>
              <a:t> </a:t>
            </a:r>
            <a:r>
              <a:rPr lang="en-US" altLang="en-US" sz="3200" dirty="0">
                <a:sym typeface="Symbol" panose="05050102010706020507" pitchFamily="18" charset="2"/>
              </a:rPr>
              <a:t>is the normal vapor pressure of </a:t>
            </a:r>
            <a:r>
              <a:rPr lang="en-US" altLang="en-US" sz="3200" dirty="0" smtClean="0">
                <a:sym typeface="Symbol" panose="05050102010706020507" pitchFamily="18" charset="2"/>
              </a:rPr>
              <a:t>the pure solvent (before the solute was added)</a:t>
            </a:r>
            <a:endParaRPr lang="en-US" altLang="en-US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5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Osmotic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is the pressure that is needed to stop osmosis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Osmosis is the </a:t>
            </a:r>
            <a:r>
              <a:rPr lang="en-US" sz="3200" dirty="0"/>
              <a:t>process </a:t>
            </a:r>
            <a:r>
              <a:rPr lang="en-US" sz="3200" dirty="0" smtClean="0"/>
              <a:t>of solvent molecules passing </a:t>
            </a:r>
            <a:r>
              <a:rPr lang="en-US" sz="3200" dirty="0"/>
              <a:t>through a semipermeable membrane from a less concentrated solution into a more concentrated </a:t>
            </a:r>
            <a:r>
              <a:rPr lang="en-US" sz="3200" dirty="0" smtClean="0"/>
              <a:t>one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7776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</a:t>
            </a:r>
            <a:r>
              <a:rPr lang="en-US" altLang="en-US" dirty="0" smtClean="0"/>
              <a:t>e Formula </a:t>
            </a:r>
            <a:endParaRPr lang="en-US" alt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8562" y="2256816"/>
            <a:ext cx="10739336" cy="46011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π</a:t>
            </a: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= MRT</a:t>
            </a:r>
          </a:p>
          <a:p>
            <a:pPr marL="0" indent="0">
              <a:buNone/>
            </a:pPr>
            <a:endParaRPr lang="en-US" altLang="en-US" sz="3900" dirty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  <a:p>
            <a:pPr marL="0" indent="0">
              <a:buNone/>
            </a:pPr>
            <a:r>
              <a:rPr lang="el-GR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π</a:t>
            </a: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is osmotic pressure</a:t>
            </a:r>
          </a:p>
          <a:p>
            <a:pPr marL="0" indent="0">
              <a:buNone/>
            </a:pP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M is molarity (</a:t>
            </a:r>
            <a:r>
              <a:rPr lang="en-US" altLang="en-US" sz="3900" dirty="0" err="1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mol</a:t>
            </a: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/L)</a:t>
            </a:r>
          </a:p>
          <a:p>
            <a:pPr marL="0" indent="0">
              <a:buNone/>
            </a:pP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  <a:r>
              <a:rPr lang="en-US" altLang="en-US" sz="3900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R </a:t>
            </a: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is the ideal gas constant (0.08206)</a:t>
            </a:r>
          </a:p>
          <a:p>
            <a:pPr marL="0" indent="0">
              <a:buNone/>
            </a:pPr>
            <a:r>
              <a:rPr lang="en-US" altLang="en-US" sz="3900" dirty="0" smtClean="0">
                <a:latin typeface="Yu Gothic Medium" panose="020B0500000000000000" pitchFamily="34" charset="-128"/>
                <a:ea typeface="Yu Gothic Medium" panose="020B0500000000000000" pitchFamily="34" charset="-128"/>
              </a:rPr>
              <a:t>T is temperature in Kelvin</a:t>
            </a:r>
            <a:endParaRPr lang="en-US" altLang="en-US" sz="3900" dirty="0" smtClean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  <a:p>
            <a:pPr marL="0" indent="0">
              <a:buNone/>
            </a:pPr>
            <a:endParaRPr lang="en-US" altLang="en-US" dirty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665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14010" y="2159540"/>
            <a:ext cx="11147896" cy="3776647"/>
          </a:xfrm>
        </p:spPr>
        <p:txBody>
          <a:bodyPr>
            <a:normAutofit/>
          </a:bodyPr>
          <a:lstStyle/>
          <a:p>
            <a:r>
              <a:rPr lang="en-US" sz="3200" dirty="0"/>
              <a:t>Calculate the vapor pressure of a solution containing 22.5 g of lactose (C</a:t>
            </a:r>
            <a:r>
              <a:rPr lang="en-US" sz="3200" baseline="-25000" dirty="0"/>
              <a:t>12</a:t>
            </a:r>
            <a:r>
              <a:rPr lang="en-US" sz="3200" dirty="0"/>
              <a:t>H</a:t>
            </a:r>
            <a:r>
              <a:rPr lang="en-US" sz="3200" baseline="-25000" dirty="0"/>
              <a:t>22</a:t>
            </a:r>
            <a:r>
              <a:rPr lang="en-US" sz="3200" dirty="0"/>
              <a:t>O</a:t>
            </a:r>
            <a:r>
              <a:rPr lang="en-US" sz="3200" baseline="-25000" dirty="0"/>
              <a:t>11</a:t>
            </a:r>
            <a:r>
              <a:rPr lang="en-US" sz="3200" dirty="0"/>
              <a:t>) and 200.0 g of </a:t>
            </a:r>
            <a:r>
              <a:rPr lang="en-US" sz="3200" dirty="0" smtClean="0"/>
              <a:t>water.  </a:t>
            </a:r>
            <a:r>
              <a:rPr lang="en-US" sz="3200" dirty="0"/>
              <a:t>Assume that the vapor pressure of pure water </a:t>
            </a:r>
            <a:r>
              <a:rPr lang="en-US" sz="3200" dirty="0" smtClean="0"/>
              <a:t>is </a:t>
            </a:r>
            <a:r>
              <a:rPr lang="en-US" sz="3200" dirty="0"/>
              <a:t>149 </a:t>
            </a:r>
            <a:r>
              <a:rPr lang="en-US" sz="3200" dirty="0" err="1"/>
              <a:t>torr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/>
              <a:t>Calculate the </a:t>
            </a:r>
            <a:r>
              <a:rPr lang="en-US" sz="3200" dirty="0" smtClean="0"/>
              <a:t>osmotic pressure </a:t>
            </a:r>
            <a:r>
              <a:rPr lang="en-US" sz="3200" dirty="0"/>
              <a:t>of a solution containing 22.5 g of </a:t>
            </a:r>
            <a:r>
              <a:rPr lang="en-US" sz="3200" dirty="0" err="1" smtClean="0"/>
              <a:t>NaCl</a:t>
            </a:r>
            <a:r>
              <a:rPr lang="en-US" sz="3200" dirty="0" smtClean="0"/>
              <a:t> and 0.500 </a:t>
            </a:r>
            <a:r>
              <a:rPr lang="en-US" sz="3200" dirty="0" err="1" smtClean="0"/>
              <a:t>mol</a:t>
            </a:r>
            <a:r>
              <a:rPr lang="en-US" sz="3200" dirty="0" smtClean="0"/>
              <a:t> </a:t>
            </a:r>
            <a:r>
              <a:rPr lang="en-US" sz="3200" smtClean="0"/>
              <a:t>of water</a:t>
            </a:r>
            <a:r>
              <a:rPr lang="en-US" sz="3200"/>
              <a:t> </a:t>
            </a:r>
            <a:r>
              <a:rPr lang="en-US" sz="3200" smtClean="0"/>
              <a:t>at 299 K.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90028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131</TotalTime>
  <Words>208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Yu Gothic Medium</vt:lpstr>
      <vt:lpstr>Arial</vt:lpstr>
      <vt:lpstr>Calibri</vt:lpstr>
      <vt:lpstr>Symbol</vt:lpstr>
      <vt:lpstr>Trebuchet MS</vt:lpstr>
      <vt:lpstr>Berlin</vt:lpstr>
      <vt:lpstr>Colligative Properties:  Vapor and Osmotic Pressures</vt:lpstr>
      <vt:lpstr>PowerPoint Presentation</vt:lpstr>
      <vt:lpstr>VAPOR PRESSURE</vt:lpstr>
      <vt:lpstr>The Formula </vt:lpstr>
      <vt:lpstr>Osmotic Pressure</vt:lpstr>
      <vt:lpstr>The Formula </vt:lpstr>
      <vt:lpstr>Example Problems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Colligative Properties:  Vapor and Osmotic Pressure</dc:title>
  <dc:creator>User</dc:creator>
  <cp:lastModifiedBy>User</cp:lastModifiedBy>
  <cp:revision>8</cp:revision>
  <dcterms:created xsi:type="dcterms:W3CDTF">2019-05-10T15:25:19Z</dcterms:created>
  <dcterms:modified xsi:type="dcterms:W3CDTF">2019-05-10T17:36:53Z</dcterms:modified>
</cp:coreProperties>
</file>